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0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68" r:id="rId17"/>
    <p:sldId id="266" r:id="rId18"/>
    <p:sldId id="271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90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E9B79-E0AD-4375-982B-AD8228FA01FC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/>
      <dgm:spPr/>
    </dgm:pt>
    <dgm:pt modelId="{E65FBC14-D2A0-48F3-AEF1-76FF649AAB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ГРИБЫ</a:t>
          </a:r>
          <a:endParaRPr kumimoji="1" lang="ru-RU" b="0" i="0" u="none" strike="noStrike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gm:t>
    </dgm:pt>
    <dgm:pt modelId="{613ED510-BDA8-44A6-ACEF-317BE928474B}" type="parTrans" cxnId="{2D2B576D-AB9D-4331-8A3A-8A4BC4CCAB38}">
      <dgm:prSet/>
      <dgm:spPr/>
      <dgm:t>
        <a:bodyPr/>
        <a:lstStyle/>
        <a:p>
          <a:endParaRPr lang="ru-RU"/>
        </a:p>
      </dgm:t>
    </dgm:pt>
    <dgm:pt modelId="{EF97E2CE-7488-44B4-A365-3A51EBF3E640}" type="sibTrans" cxnId="{2D2B576D-AB9D-4331-8A3A-8A4BC4CCAB38}">
      <dgm:prSet/>
      <dgm:spPr/>
      <dgm:t>
        <a:bodyPr/>
        <a:lstStyle/>
        <a:p>
          <a:endParaRPr lang="ru-RU"/>
        </a:p>
      </dgm:t>
    </dgm:pt>
    <dgm:pt modelId="{19763620-F9CD-4621-B41F-1F4716585E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Съедобные</a:t>
          </a:r>
          <a:endParaRPr kumimoji="1" lang="ru-RU" b="0" i="0" u="none" strike="noStrike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gm:t>
    </dgm:pt>
    <dgm:pt modelId="{F6E11012-EABA-44FF-B8AE-1137FC2BC8B0}" type="parTrans" cxnId="{1BB49A8E-AF9A-4BE0-A2FD-AA7AA715D633}">
      <dgm:prSet/>
      <dgm:spPr/>
      <dgm:t>
        <a:bodyPr/>
        <a:lstStyle/>
        <a:p>
          <a:endParaRPr lang="ru-RU"/>
        </a:p>
      </dgm:t>
    </dgm:pt>
    <dgm:pt modelId="{62F256A0-0F99-4317-B086-C82311644090}" type="sibTrans" cxnId="{1BB49A8E-AF9A-4BE0-A2FD-AA7AA715D633}">
      <dgm:prSet/>
      <dgm:spPr/>
      <dgm:t>
        <a:bodyPr/>
        <a:lstStyle/>
        <a:p>
          <a:endParaRPr lang="ru-RU"/>
        </a:p>
      </dgm:t>
    </dgm:pt>
    <dgm:pt modelId="{215AAC32-BD0A-4409-9E56-CA50E40DE8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Ядовитые</a:t>
          </a:r>
          <a:endParaRPr kumimoji="1" lang="ru-RU" b="0" i="0" u="none" strike="noStrike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gm:t>
    </dgm:pt>
    <dgm:pt modelId="{004D4428-6D6B-403A-8ECE-9DD6C1D21E4D}" type="parTrans" cxnId="{1608992F-8A01-443D-AD6B-3C583C6956BC}">
      <dgm:prSet/>
      <dgm:spPr/>
      <dgm:t>
        <a:bodyPr/>
        <a:lstStyle/>
        <a:p>
          <a:endParaRPr lang="ru-RU"/>
        </a:p>
      </dgm:t>
    </dgm:pt>
    <dgm:pt modelId="{F5E0B709-8BFE-4CBF-A5EC-20D2746D7461}" type="sibTrans" cxnId="{1608992F-8A01-443D-AD6B-3C583C6956BC}">
      <dgm:prSet/>
      <dgm:spPr/>
      <dgm:t>
        <a:bodyPr/>
        <a:lstStyle/>
        <a:p>
          <a:endParaRPr lang="ru-RU"/>
        </a:p>
      </dgm:t>
    </dgm:pt>
    <dgm:pt modelId="{45B4BB63-D822-4FC8-94EF-F33C4E47B43C}" type="pres">
      <dgm:prSet presAssocID="{306E9B79-E0AD-4375-982B-AD8228FA01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59C35B-E1CA-4327-9526-CBEC2B9FCE96}" type="pres">
      <dgm:prSet presAssocID="{E65FBC14-D2A0-48F3-AEF1-76FF649AAB21}" presName="hierRoot1" presStyleCnt="0">
        <dgm:presLayoutVars>
          <dgm:hierBranch/>
        </dgm:presLayoutVars>
      </dgm:prSet>
      <dgm:spPr/>
    </dgm:pt>
    <dgm:pt modelId="{7AE7BFF8-25F1-4DF6-9F40-1E380FF5767F}" type="pres">
      <dgm:prSet presAssocID="{E65FBC14-D2A0-48F3-AEF1-76FF649AAB21}" presName="rootComposite1" presStyleCnt="0"/>
      <dgm:spPr/>
    </dgm:pt>
    <dgm:pt modelId="{938CC359-A39B-461D-81BA-D5B9261F2483}" type="pres">
      <dgm:prSet presAssocID="{E65FBC14-D2A0-48F3-AEF1-76FF649AAB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9BE87-2234-4CC4-897B-D11006B691B3}" type="pres">
      <dgm:prSet presAssocID="{E65FBC14-D2A0-48F3-AEF1-76FF649AAB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824BE0-7F79-4259-BAE7-9750E2BE14A6}" type="pres">
      <dgm:prSet presAssocID="{E65FBC14-D2A0-48F3-AEF1-76FF649AAB21}" presName="hierChild2" presStyleCnt="0"/>
      <dgm:spPr/>
    </dgm:pt>
    <dgm:pt modelId="{08D94299-C788-40E0-920C-9FACAE4BCE52}" type="pres">
      <dgm:prSet presAssocID="{F6E11012-EABA-44FF-B8AE-1137FC2BC8B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54983BB-B5F7-4B91-9267-0FD80B0D952A}" type="pres">
      <dgm:prSet presAssocID="{19763620-F9CD-4621-B41F-1F4716585E6D}" presName="hierRoot2" presStyleCnt="0">
        <dgm:presLayoutVars>
          <dgm:hierBranch/>
        </dgm:presLayoutVars>
      </dgm:prSet>
      <dgm:spPr/>
    </dgm:pt>
    <dgm:pt modelId="{B9F49CF8-1181-41ED-89B6-BDF42FC6B0F5}" type="pres">
      <dgm:prSet presAssocID="{19763620-F9CD-4621-B41F-1F4716585E6D}" presName="rootComposite" presStyleCnt="0"/>
      <dgm:spPr/>
    </dgm:pt>
    <dgm:pt modelId="{D10485EC-8F7E-41D8-A358-4DF838C163B5}" type="pres">
      <dgm:prSet presAssocID="{19763620-F9CD-4621-B41F-1F4716585E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0669E-4453-40F2-A22C-D4AC29F45DC8}" type="pres">
      <dgm:prSet presAssocID="{19763620-F9CD-4621-B41F-1F4716585E6D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23BB36-DF10-4492-B80F-9A66004FF288}" type="pres">
      <dgm:prSet presAssocID="{19763620-F9CD-4621-B41F-1F4716585E6D}" presName="hierChild4" presStyleCnt="0"/>
      <dgm:spPr/>
    </dgm:pt>
    <dgm:pt modelId="{22C529BC-6238-4ECF-8365-A37C472ADFFB}" type="pres">
      <dgm:prSet presAssocID="{19763620-F9CD-4621-B41F-1F4716585E6D}" presName="hierChild5" presStyleCnt="0"/>
      <dgm:spPr/>
    </dgm:pt>
    <dgm:pt modelId="{89AE93A7-3CDB-49DD-86EA-C49209588626}" type="pres">
      <dgm:prSet presAssocID="{004D4428-6D6B-403A-8ECE-9DD6C1D21E4D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B552897-F071-4730-B6C3-BE5D367C7ADF}" type="pres">
      <dgm:prSet presAssocID="{215AAC32-BD0A-4409-9E56-CA50E40DE848}" presName="hierRoot2" presStyleCnt="0">
        <dgm:presLayoutVars>
          <dgm:hierBranch/>
        </dgm:presLayoutVars>
      </dgm:prSet>
      <dgm:spPr/>
    </dgm:pt>
    <dgm:pt modelId="{A9FE57C9-F1D3-48F6-B066-105E57BD48DD}" type="pres">
      <dgm:prSet presAssocID="{215AAC32-BD0A-4409-9E56-CA50E40DE848}" presName="rootComposite" presStyleCnt="0"/>
      <dgm:spPr/>
    </dgm:pt>
    <dgm:pt modelId="{4108398E-7825-4266-908F-641F1718EE0D}" type="pres">
      <dgm:prSet presAssocID="{215AAC32-BD0A-4409-9E56-CA50E40DE84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F43437-B7B9-44A8-9967-9DBDAD57E003}" type="pres">
      <dgm:prSet presAssocID="{215AAC32-BD0A-4409-9E56-CA50E40DE848}" presName="rootConnector" presStyleLbl="node2" presStyleIdx="1" presStyleCnt="2"/>
      <dgm:spPr/>
      <dgm:t>
        <a:bodyPr/>
        <a:lstStyle/>
        <a:p>
          <a:endParaRPr lang="ru-RU"/>
        </a:p>
      </dgm:t>
    </dgm:pt>
    <dgm:pt modelId="{4DF30E40-B951-442E-BCA9-88CF1CA70768}" type="pres">
      <dgm:prSet presAssocID="{215AAC32-BD0A-4409-9E56-CA50E40DE848}" presName="hierChild4" presStyleCnt="0"/>
      <dgm:spPr/>
    </dgm:pt>
    <dgm:pt modelId="{E581ECD5-A3D6-402E-B38A-1596F7BB8AFD}" type="pres">
      <dgm:prSet presAssocID="{215AAC32-BD0A-4409-9E56-CA50E40DE848}" presName="hierChild5" presStyleCnt="0"/>
      <dgm:spPr/>
    </dgm:pt>
    <dgm:pt modelId="{8C9988C0-6D96-4A0F-9CEC-5370D8734DC0}" type="pres">
      <dgm:prSet presAssocID="{E65FBC14-D2A0-48F3-AEF1-76FF649AAB21}" presName="hierChild3" presStyleCnt="0"/>
      <dgm:spPr/>
    </dgm:pt>
  </dgm:ptLst>
  <dgm:cxnLst>
    <dgm:cxn modelId="{EE92447D-29D7-4E32-9FED-4021FE957291}" type="presOf" srcId="{215AAC32-BD0A-4409-9E56-CA50E40DE848}" destId="{6AF43437-B7B9-44A8-9967-9DBDAD57E003}" srcOrd="1" destOrd="0" presId="urn:microsoft.com/office/officeart/2005/8/layout/orgChart1"/>
    <dgm:cxn modelId="{AF3A4365-5F8F-48F9-B73D-D48A1322A84D}" type="presOf" srcId="{E65FBC14-D2A0-48F3-AEF1-76FF649AAB21}" destId="{938CC359-A39B-461D-81BA-D5B9261F2483}" srcOrd="0" destOrd="0" presId="urn:microsoft.com/office/officeart/2005/8/layout/orgChart1"/>
    <dgm:cxn modelId="{2D2B576D-AB9D-4331-8A3A-8A4BC4CCAB38}" srcId="{306E9B79-E0AD-4375-982B-AD8228FA01FC}" destId="{E65FBC14-D2A0-48F3-AEF1-76FF649AAB21}" srcOrd="0" destOrd="0" parTransId="{613ED510-BDA8-44A6-ACEF-317BE928474B}" sibTransId="{EF97E2CE-7488-44B4-A365-3A51EBF3E640}"/>
    <dgm:cxn modelId="{03217109-C8D8-43A0-8775-8E4EB9719772}" type="presOf" srcId="{E65FBC14-D2A0-48F3-AEF1-76FF649AAB21}" destId="{5BA9BE87-2234-4CC4-897B-D11006B691B3}" srcOrd="1" destOrd="0" presId="urn:microsoft.com/office/officeart/2005/8/layout/orgChart1"/>
    <dgm:cxn modelId="{A055B174-FF14-4C0E-89E2-4793053B1955}" type="presOf" srcId="{19763620-F9CD-4621-B41F-1F4716585E6D}" destId="{1140669E-4453-40F2-A22C-D4AC29F45DC8}" srcOrd="1" destOrd="0" presId="urn:microsoft.com/office/officeart/2005/8/layout/orgChart1"/>
    <dgm:cxn modelId="{1608992F-8A01-443D-AD6B-3C583C6956BC}" srcId="{E65FBC14-D2A0-48F3-AEF1-76FF649AAB21}" destId="{215AAC32-BD0A-4409-9E56-CA50E40DE848}" srcOrd="1" destOrd="0" parTransId="{004D4428-6D6B-403A-8ECE-9DD6C1D21E4D}" sibTransId="{F5E0B709-8BFE-4CBF-A5EC-20D2746D7461}"/>
    <dgm:cxn modelId="{A5FA830C-E84B-47D8-A633-145A46E65782}" type="presOf" srcId="{004D4428-6D6B-403A-8ECE-9DD6C1D21E4D}" destId="{89AE93A7-3CDB-49DD-86EA-C49209588626}" srcOrd="0" destOrd="0" presId="urn:microsoft.com/office/officeart/2005/8/layout/orgChart1"/>
    <dgm:cxn modelId="{FC07781B-66AF-4BFF-A78D-D0BACEB78054}" type="presOf" srcId="{215AAC32-BD0A-4409-9E56-CA50E40DE848}" destId="{4108398E-7825-4266-908F-641F1718EE0D}" srcOrd="0" destOrd="0" presId="urn:microsoft.com/office/officeart/2005/8/layout/orgChart1"/>
    <dgm:cxn modelId="{FB9F628D-0E31-4628-88ED-F0F1162B76DF}" type="presOf" srcId="{306E9B79-E0AD-4375-982B-AD8228FA01FC}" destId="{45B4BB63-D822-4FC8-94EF-F33C4E47B43C}" srcOrd="0" destOrd="0" presId="urn:microsoft.com/office/officeart/2005/8/layout/orgChart1"/>
    <dgm:cxn modelId="{1BB49A8E-AF9A-4BE0-A2FD-AA7AA715D633}" srcId="{E65FBC14-D2A0-48F3-AEF1-76FF649AAB21}" destId="{19763620-F9CD-4621-B41F-1F4716585E6D}" srcOrd="0" destOrd="0" parTransId="{F6E11012-EABA-44FF-B8AE-1137FC2BC8B0}" sibTransId="{62F256A0-0F99-4317-B086-C82311644090}"/>
    <dgm:cxn modelId="{7FD1C68C-F395-415C-B3C0-9D3F5A495AF5}" type="presOf" srcId="{F6E11012-EABA-44FF-B8AE-1137FC2BC8B0}" destId="{08D94299-C788-40E0-920C-9FACAE4BCE52}" srcOrd="0" destOrd="0" presId="urn:microsoft.com/office/officeart/2005/8/layout/orgChart1"/>
    <dgm:cxn modelId="{05721FF4-8497-497E-9C0C-3E77CE0E1C79}" type="presOf" srcId="{19763620-F9CD-4621-B41F-1F4716585E6D}" destId="{D10485EC-8F7E-41D8-A358-4DF838C163B5}" srcOrd="0" destOrd="0" presId="urn:microsoft.com/office/officeart/2005/8/layout/orgChart1"/>
    <dgm:cxn modelId="{74B4E86F-EE62-4D8E-8B96-82F644E4845E}" type="presParOf" srcId="{45B4BB63-D822-4FC8-94EF-F33C4E47B43C}" destId="{8E59C35B-E1CA-4327-9526-CBEC2B9FCE96}" srcOrd="0" destOrd="0" presId="urn:microsoft.com/office/officeart/2005/8/layout/orgChart1"/>
    <dgm:cxn modelId="{83A545E2-4C0A-4E82-BA84-B454231563FF}" type="presParOf" srcId="{8E59C35B-E1CA-4327-9526-CBEC2B9FCE96}" destId="{7AE7BFF8-25F1-4DF6-9F40-1E380FF5767F}" srcOrd="0" destOrd="0" presId="urn:microsoft.com/office/officeart/2005/8/layout/orgChart1"/>
    <dgm:cxn modelId="{E20B06E1-AE65-444B-9136-88B043CBBA82}" type="presParOf" srcId="{7AE7BFF8-25F1-4DF6-9F40-1E380FF5767F}" destId="{938CC359-A39B-461D-81BA-D5B9261F2483}" srcOrd="0" destOrd="0" presId="urn:microsoft.com/office/officeart/2005/8/layout/orgChart1"/>
    <dgm:cxn modelId="{DEE83308-54BB-47C6-8121-5E45466A7392}" type="presParOf" srcId="{7AE7BFF8-25F1-4DF6-9F40-1E380FF5767F}" destId="{5BA9BE87-2234-4CC4-897B-D11006B691B3}" srcOrd="1" destOrd="0" presId="urn:microsoft.com/office/officeart/2005/8/layout/orgChart1"/>
    <dgm:cxn modelId="{41921322-B0FB-4B55-8976-D630DB797A6F}" type="presParOf" srcId="{8E59C35B-E1CA-4327-9526-CBEC2B9FCE96}" destId="{7D824BE0-7F79-4259-BAE7-9750E2BE14A6}" srcOrd="1" destOrd="0" presId="urn:microsoft.com/office/officeart/2005/8/layout/orgChart1"/>
    <dgm:cxn modelId="{6075D1C9-2061-4076-B3E7-6918A07C20D7}" type="presParOf" srcId="{7D824BE0-7F79-4259-BAE7-9750E2BE14A6}" destId="{08D94299-C788-40E0-920C-9FACAE4BCE52}" srcOrd="0" destOrd="0" presId="urn:microsoft.com/office/officeart/2005/8/layout/orgChart1"/>
    <dgm:cxn modelId="{572B790A-A75F-4BD9-8088-B1EC85BE88A5}" type="presParOf" srcId="{7D824BE0-7F79-4259-BAE7-9750E2BE14A6}" destId="{354983BB-B5F7-4B91-9267-0FD80B0D952A}" srcOrd="1" destOrd="0" presId="urn:microsoft.com/office/officeart/2005/8/layout/orgChart1"/>
    <dgm:cxn modelId="{3A5815C2-BC8C-47AE-BFCB-5F99446D178C}" type="presParOf" srcId="{354983BB-B5F7-4B91-9267-0FD80B0D952A}" destId="{B9F49CF8-1181-41ED-89B6-BDF42FC6B0F5}" srcOrd="0" destOrd="0" presId="urn:microsoft.com/office/officeart/2005/8/layout/orgChart1"/>
    <dgm:cxn modelId="{0F90B8A0-620E-444B-8B2E-525E745DD9D1}" type="presParOf" srcId="{B9F49CF8-1181-41ED-89B6-BDF42FC6B0F5}" destId="{D10485EC-8F7E-41D8-A358-4DF838C163B5}" srcOrd="0" destOrd="0" presId="urn:microsoft.com/office/officeart/2005/8/layout/orgChart1"/>
    <dgm:cxn modelId="{59CE12EA-49D6-4DEF-ACEA-CD4AFD11ACC0}" type="presParOf" srcId="{B9F49CF8-1181-41ED-89B6-BDF42FC6B0F5}" destId="{1140669E-4453-40F2-A22C-D4AC29F45DC8}" srcOrd="1" destOrd="0" presId="urn:microsoft.com/office/officeart/2005/8/layout/orgChart1"/>
    <dgm:cxn modelId="{D78A34A9-6E24-43AA-A5EE-AC45AB57C8C2}" type="presParOf" srcId="{354983BB-B5F7-4B91-9267-0FD80B0D952A}" destId="{F723BB36-DF10-4492-B80F-9A66004FF288}" srcOrd="1" destOrd="0" presId="urn:microsoft.com/office/officeart/2005/8/layout/orgChart1"/>
    <dgm:cxn modelId="{44375426-E908-4A84-B971-A737B9591487}" type="presParOf" srcId="{354983BB-B5F7-4B91-9267-0FD80B0D952A}" destId="{22C529BC-6238-4ECF-8365-A37C472ADFFB}" srcOrd="2" destOrd="0" presId="urn:microsoft.com/office/officeart/2005/8/layout/orgChart1"/>
    <dgm:cxn modelId="{5B4D7651-D994-4633-905D-8189E8D7E65C}" type="presParOf" srcId="{7D824BE0-7F79-4259-BAE7-9750E2BE14A6}" destId="{89AE93A7-3CDB-49DD-86EA-C49209588626}" srcOrd="2" destOrd="0" presId="urn:microsoft.com/office/officeart/2005/8/layout/orgChart1"/>
    <dgm:cxn modelId="{A3EECAC3-31D8-446E-BCD5-FACEB0C52EB1}" type="presParOf" srcId="{7D824BE0-7F79-4259-BAE7-9750E2BE14A6}" destId="{AB552897-F071-4730-B6C3-BE5D367C7ADF}" srcOrd="3" destOrd="0" presId="urn:microsoft.com/office/officeart/2005/8/layout/orgChart1"/>
    <dgm:cxn modelId="{CA4E2E6C-6B3A-42E4-99E4-0957D22DBEF5}" type="presParOf" srcId="{AB552897-F071-4730-B6C3-BE5D367C7ADF}" destId="{A9FE57C9-F1D3-48F6-B066-105E57BD48DD}" srcOrd="0" destOrd="0" presId="urn:microsoft.com/office/officeart/2005/8/layout/orgChart1"/>
    <dgm:cxn modelId="{29EE5F85-0141-4AE7-84D4-F9CE240FFAD0}" type="presParOf" srcId="{A9FE57C9-F1D3-48F6-B066-105E57BD48DD}" destId="{4108398E-7825-4266-908F-641F1718EE0D}" srcOrd="0" destOrd="0" presId="urn:microsoft.com/office/officeart/2005/8/layout/orgChart1"/>
    <dgm:cxn modelId="{6D77B6BD-8FCF-47C1-A1FE-384BBF66CA98}" type="presParOf" srcId="{A9FE57C9-F1D3-48F6-B066-105E57BD48DD}" destId="{6AF43437-B7B9-44A8-9967-9DBDAD57E003}" srcOrd="1" destOrd="0" presId="urn:microsoft.com/office/officeart/2005/8/layout/orgChart1"/>
    <dgm:cxn modelId="{3EF7C393-F07C-4E6B-8EC8-09100985B31A}" type="presParOf" srcId="{AB552897-F071-4730-B6C3-BE5D367C7ADF}" destId="{4DF30E40-B951-442E-BCA9-88CF1CA70768}" srcOrd="1" destOrd="0" presId="urn:microsoft.com/office/officeart/2005/8/layout/orgChart1"/>
    <dgm:cxn modelId="{279F2341-3A92-42C3-B989-F0EF00F8F6FF}" type="presParOf" srcId="{AB552897-F071-4730-B6C3-BE5D367C7ADF}" destId="{E581ECD5-A3D6-402E-B38A-1596F7BB8AFD}" srcOrd="2" destOrd="0" presId="urn:microsoft.com/office/officeart/2005/8/layout/orgChart1"/>
    <dgm:cxn modelId="{04AF1D61-439C-493F-8BDF-F0DB43D0019F}" type="presParOf" srcId="{8E59C35B-E1CA-4327-9526-CBEC2B9FCE96}" destId="{8C9988C0-6D96-4A0F-9CEC-5370D8734D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93A7-3CDB-49DD-86EA-C49209588626}">
      <dsp:nvSpPr>
        <dsp:cNvPr id="0" name=""/>
        <dsp:cNvSpPr/>
      </dsp:nvSpPr>
      <dsp:spPr>
        <a:xfrm>
          <a:off x="3132347" y="982170"/>
          <a:ext cx="1186732" cy="41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61"/>
              </a:lnTo>
              <a:lnTo>
                <a:pt x="1186732" y="205961"/>
              </a:lnTo>
              <a:lnTo>
                <a:pt x="1186732" y="41192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94299-C788-40E0-920C-9FACAE4BCE52}">
      <dsp:nvSpPr>
        <dsp:cNvPr id="0" name=""/>
        <dsp:cNvSpPr/>
      </dsp:nvSpPr>
      <dsp:spPr>
        <a:xfrm>
          <a:off x="1945615" y="982170"/>
          <a:ext cx="1186732" cy="411923"/>
        </a:xfrm>
        <a:custGeom>
          <a:avLst/>
          <a:gdLst/>
          <a:ahLst/>
          <a:cxnLst/>
          <a:rect l="0" t="0" r="0" b="0"/>
          <a:pathLst>
            <a:path>
              <a:moveTo>
                <a:pt x="1186732" y="0"/>
              </a:moveTo>
              <a:lnTo>
                <a:pt x="1186732" y="205961"/>
              </a:lnTo>
              <a:lnTo>
                <a:pt x="0" y="205961"/>
              </a:lnTo>
              <a:lnTo>
                <a:pt x="0" y="41192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CC359-A39B-461D-81BA-D5B9261F2483}">
      <dsp:nvSpPr>
        <dsp:cNvPr id="0" name=""/>
        <dsp:cNvSpPr/>
      </dsp:nvSpPr>
      <dsp:spPr>
        <a:xfrm>
          <a:off x="2151577" y="1399"/>
          <a:ext cx="1961541" cy="9807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7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ГРИБЫ</a:t>
          </a:r>
          <a:endParaRPr kumimoji="1" lang="ru-RU" sz="27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sp:txBody>
      <dsp:txXfrm>
        <a:off x="2151577" y="1399"/>
        <a:ext cx="1961541" cy="980770"/>
      </dsp:txXfrm>
    </dsp:sp>
    <dsp:sp modelId="{D10485EC-8F7E-41D8-A358-4DF838C163B5}">
      <dsp:nvSpPr>
        <dsp:cNvPr id="0" name=""/>
        <dsp:cNvSpPr/>
      </dsp:nvSpPr>
      <dsp:spPr>
        <a:xfrm>
          <a:off x="964845" y="1394093"/>
          <a:ext cx="1961541" cy="9807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7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Съедобные</a:t>
          </a:r>
          <a:endParaRPr kumimoji="1" lang="ru-RU" sz="27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sp:txBody>
      <dsp:txXfrm>
        <a:off x="964845" y="1394093"/>
        <a:ext cx="1961541" cy="980770"/>
      </dsp:txXfrm>
    </dsp:sp>
    <dsp:sp modelId="{4108398E-7825-4266-908F-641F1718EE0D}">
      <dsp:nvSpPr>
        <dsp:cNvPr id="0" name=""/>
        <dsp:cNvSpPr/>
      </dsp:nvSpPr>
      <dsp:spPr>
        <a:xfrm>
          <a:off x="3338309" y="1394093"/>
          <a:ext cx="1961541" cy="9807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700" b="0" i="0" u="none" strike="noStrike" kern="1200" cap="none" normalizeH="0" baseline="0" smtClean="0">
              <a:ln/>
              <a:effectLst/>
              <a:latin typeface="Arial" charset="0"/>
              <a:ea typeface="ＭＳ Ｐゴシック" pitchFamily="50" charset="-128"/>
            </a:rPr>
            <a:t>Ядовитые</a:t>
          </a:r>
          <a:endParaRPr kumimoji="1" lang="ru-RU" sz="2700" b="0" i="0" u="none" strike="noStrike" kern="1200" cap="none" normalizeH="0" baseline="0" dirty="0" smtClean="0">
            <a:ln/>
            <a:effectLst/>
            <a:latin typeface="Arial" charset="0"/>
            <a:ea typeface="ＭＳ Ｐゴシック" pitchFamily="50" charset="-128"/>
          </a:endParaRPr>
        </a:p>
      </dsp:txBody>
      <dsp:txXfrm>
        <a:off x="3338309" y="1394093"/>
        <a:ext cx="1961541" cy="98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64C6-9DF2-4784-A18C-CC311FF7434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5C9FDF-5E8F-43DE-8B08-43A468F07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DCAF-4E2C-4B55-8AF7-DE397565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D0E7-2151-4E68-A5F7-BBB4CB3B571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50631" y="549275"/>
            <a:ext cx="8109438" cy="5576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E4C6-F112-4B80-87B2-AB19786283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3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0D2D-4F67-4A03-9AEC-F3914AB4CF0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B28C87-7720-4816-811E-443C9646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9044-677E-49C9-AE84-1FDCBAE2117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1E1-BC48-4958-AB0B-64E8F722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9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4FBF-8231-4905-A153-96B34458164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CF3AD0-7580-441D-8820-99664645E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E8F4-813D-47C6-A839-D77C204F102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4A53-1F88-41A7-BF73-4D47CD33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3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9F57-0388-4027-A444-BB403A0C511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0C043E-D4DD-44BB-AEC9-2C42C022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3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0F6AF6-547C-4D4E-916F-283C4ABC7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0439-7A9B-4AD4-9D5E-9A86D14C7D5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1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2FF2-0F5C-4287-94FB-ACAD9051B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48276-0A8E-49BA-8C51-1AFF2FAB9B1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A59B-FB02-4A61-BCDF-20331386150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2B75-5842-4F4F-9508-861D50D5C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97E0D-8EF8-4E76-AAF8-797170C9359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DB31E-7000-48B0-9233-C757D2DF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05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82;&#1088;&#1086;&#1089;&#1089;&#1086;&#1088;&#1076;%20&#1086;%20&#1075;&#1088;&#1080;&#1073;&#1072;&#1093;\&#1084;&#1072;&#1075;&#1080;&#1103;.mp3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27.png"/><Relationship Id="rId5" Type="http://schemas.openxmlformats.org/officeDocument/2006/relationships/image" Target="../media/image24.jpeg"/><Relationship Id="rId10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525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smtClean="0">
                <a:solidFill>
                  <a:srgbClr val="7030A0"/>
                </a:solidFill>
              </a:rPr>
              <a:t>Гриб</a:t>
            </a:r>
            <a:r>
              <a:rPr lang="en-US" sz="6600" smtClean="0">
                <a:solidFill>
                  <a:srgbClr val="7030A0"/>
                </a:solidFill>
              </a:rPr>
              <a:t>-</a:t>
            </a:r>
            <a:r>
              <a:rPr lang="ru-RU" sz="6600" smtClean="0">
                <a:solidFill>
                  <a:srgbClr val="7030A0"/>
                </a:solidFill>
                <a:latin typeface="Arial" charset="0"/>
              </a:rPr>
              <a:t>чудо природы.</a:t>
            </a:r>
          </a:p>
        </p:txBody>
      </p:sp>
      <p:sp>
        <p:nvSpPr>
          <p:cNvPr id="12291" name="Объект 6"/>
          <p:cNvSpPr>
            <a:spLocks noGrp="1"/>
          </p:cNvSpPr>
          <p:nvPr>
            <p:ph sz="half" idx="2"/>
          </p:nvPr>
        </p:nvSpPr>
        <p:spPr>
          <a:xfrm>
            <a:off x="4572000" y="1341438"/>
            <a:ext cx="4248150" cy="5040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4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Выполнил:</a:t>
            </a: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Мориквас Дима</a:t>
            </a:r>
            <a:r>
              <a:rPr lang="ru-RU" sz="1800" smtClean="0">
                <a:latin typeface="Cambria" pitchFamily="18" charset="0"/>
              </a:rPr>
              <a:t> ученик  </a:t>
            </a:r>
            <a:r>
              <a:rPr lang="ru-RU" sz="1800" smtClean="0">
                <a:latin typeface="Arial" charset="0"/>
              </a:rPr>
              <a:t>4</a:t>
            </a:r>
            <a:r>
              <a:rPr lang="ru-RU" sz="1800" smtClean="0">
                <a:latin typeface="Cambria" pitchFamily="18" charset="0"/>
              </a:rPr>
              <a:t> класса</a:t>
            </a: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МКУ Костинской</a:t>
            </a:r>
            <a:r>
              <a:rPr lang="ru-RU" sz="1800" smtClean="0">
                <a:latin typeface="Cambria" pitchFamily="18" charset="0"/>
              </a:rPr>
              <a:t> СОШ</a:t>
            </a: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800" smtClean="0">
              <a:latin typeface="Cambria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Руководитель:                                                                                  </a:t>
            </a:r>
            <a:r>
              <a:rPr lang="ru-RU" sz="1800" smtClean="0">
                <a:latin typeface="Arial" charset="0"/>
              </a:rPr>
              <a:t>Кузьмина Галина Михайловна</a:t>
            </a:r>
            <a:r>
              <a:rPr lang="ru-RU" sz="1800" smtClean="0">
                <a:latin typeface="Cambria" pitchFamily="18" charset="0"/>
              </a:rPr>
              <a:t>                                                  </a:t>
            </a:r>
            <a:endParaRPr lang="ru-RU" sz="180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endParaRPr lang="ru-RU" sz="1800" smtClean="0">
              <a:latin typeface="Cambria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    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п. Костино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7FD13B"/>
              </a:buClr>
              <a:buSzPct val="70000"/>
              <a:buFont typeface="Wingdings 2" pitchFamily="18" charset="2"/>
              <a:buNone/>
            </a:pPr>
            <a:r>
              <a:rPr lang="ru-RU" sz="1800" smtClean="0">
                <a:latin typeface="Cambria" pitchFamily="18" charset="0"/>
              </a:rPr>
              <a:t>20</a:t>
            </a:r>
            <a:r>
              <a:rPr lang="ru-RU" sz="1800" smtClean="0">
                <a:latin typeface="Arial" charset="0"/>
              </a:rPr>
              <a:t>13</a:t>
            </a:r>
            <a:r>
              <a:rPr lang="ru-RU" sz="1800" smtClean="0">
                <a:latin typeface="Cambria" pitchFamily="18" charset="0"/>
              </a:rPr>
              <a:t>г.</a:t>
            </a:r>
          </a:p>
        </p:txBody>
      </p:sp>
      <p:pic>
        <p:nvPicPr>
          <p:cNvPr id="12292" name="Picture 6" descr="P1050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12141" b="7959"/>
          <a:stretch>
            <a:fillRect/>
          </a:stretch>
        </p:blipFill>
        <p:spPr bwMode="auto">
          <a:xfrm>
            <a:off x="179388" y="1665288"/>
            <a:ext cx="42481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987675" y="4941888"/>
            <a:ext cx="5867400" cy="13668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Ходят в рыженьких беретах —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Осень в лес приносят летом.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Очень дружные сестрички,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Называются...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Лисичка</a:t>
            </a:r>
          </a:p>
          <a:p>
            <a:pPr algn="just" eaLnBrk="1" fontAlgn="auto" hangingPunct="1"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    Достаточно </a:t>
            </a:r>
            <a:r>
              <a:rPr lang="ru-RU" sz="1700" dirty="0" err="1" smtClean="0">
                <a:solidFill>
                  <a:schemeClr val="tx1"/>
                </a:solidFill>
              </a:rPr>
              <a:t>распро-страненный</a:t>
            </a:r>
            <a:r>
              <a:rPr lang="ru-RU" sz="1700" dirty="0" smtClean="0">
                <a:solidFill>
                  <a:schemeClr val="tx1"/>
                </a:solidFill>
              </a:rPr>
              <a:t> гриб по всей территории России. Растет лисичка настоящая в лесах, прячется под опавшими листьями и во мху, любит соседство сосен. Обычно встречается большими семьями. Лисичка - это хорошо известный съедобный гриб, который высоко ценится и годится для употребления в любом виде. Цвет лисички может быть от светло-жёлтого до оранжево-жёлтого.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b="-11"/>
          <a:stretch>
            <a:fillRect/>
          </a:stretch>
        </p:blipFill>
        <p:spPr bwMode="auto">
          <a:xfrm>
            <a:off x="3059113" y="620713"/>
            <a:ext cx="58213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059113" y="5157788"/>
            <a:ext cx="5867400" cy="10795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Шустрые ребятки натянули шляпки,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Шляпки на подкладке,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Скользкие да гладкие. 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1900" b="1" smtClean="0">
                <a:solidFill>
                  <a:schemeClr val="tx1"/>
                </a:solidFill>
              </a:rPr>
              <a:t>Маслята</a:t>
            </a:r>
          </a:p>
          <a:p>
            <a:pPr algn="just" eaLnBrk="1" hangingPunct="1"/>
            <a:r>
              <a:rPr lang="ru-RU" smtClean="0">
                <a:solidFill>
                  <a:schemeClr val="tx1"/>
                </a:solidFill>
              </a:rPr>
              <a:t>     Своё название этот вид грибов получил за маслянистую шляпку. Другие названия – маслюк или масленик.  Растут маслята обычно в хвойных лесах и посадках, часто на опушках и местах без подлеска, на хорошо освещённых солнечных полянках, распола-гаются семьями, редко – поодиночке. Одни из вкуснейших и наиболее распространенных гри-бов в европейской части России.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8650"/>
            <a:ext cx="5905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059113" y="5013325"/>
            <a:ext cx="5867400" cy="12954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Я в красной шапочке расту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Среди корней осиновых,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Меня узнаешь за версту,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Зовусь я ...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1900" b="1" smtClean="0">
                <a:solidFill>
                  <a:schemeClr val="tx1"/>
                </a:solidFill>
              </a:rPr>
              <a:t>Подосиновик</a:t>
            </a:r>
          </a:p>
          <a:p>
            <a:pPr algn="just" eaLnBrk="1" hangingPunct="1"/>
            <a:r>
              <a:rPr lang="ru-RU" smtClean="0">
                <a:solidFill>
                  <a:schemeClr val="tx1"/>
                </a:solidFill>
              </a:rPr>
              <a:t>     Подосиновик часто зовут красным грибом. Этот гриб растёт в смешанных лесах, его грибница связана с осиной, очень часто его находят именно в осиновых лесах или близи осин. Имеет красновато-оранжевую шляпку, коренастую ножку с тёмными «чешуйками» и плотную мякоть, синеющую на разрезе.</a:t>
            </a:r>
          </a:p>
        </p:txBody>
      </p:sp>
      <p:pic>
        <p:nvPicPr>
          <p:cNvPr id="2355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68338"/>
            <a:ext cx="568801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059113" y="4365625"/>
            <a:ext cx="5867400" cy="19431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Вдоль лесных дорожек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Много белых ножек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В шляпках разноцветных,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Издали приметных.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Собирай, не мешкай!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Это ….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Сыроежки</a:t>
            </a:r>
          </a:p>
          <a:p>
            <a:pPr algn="just" eaLnBrk="1" fontAlgn="auto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     Сыроежки являются одними из самых распространенных грибов, которые пригодны для употребления в пищу. Встретить их можно, как в хвойных, так и в лиственных лесах. Но еще издавна сыроежку не причисляют к благородным грибам, поэтому знатный грибник не станет хвастаться полной кошелкой сыроежек, и будет собирать их в последнюю очередь, отдавая предпочтение более «элитным» грибам.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23441" r="10657"/>
          <a:stretch>
            <a:fillRect/>
          </a:stretch>
        </p:blipFill>
        <p:spPr bwMode="auto">
          <a:xfrm>
            <a:off x="3203575" y="620713"/>
            <a:ext cx="55451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987675" y="5013325"/>
            <a:ext cx="5867400" cy="12954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Не спорю — не белый,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Я, братцы, попроще.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Расту я обычно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В берёзовой роще. 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1900" b="1" smtClean="0">
                <a:solidFill>
                  <a:schemeClr val="tx1"/>
                </a:solidFill>
              </a:rPr>
              <a:t>Подберёзовик (березовик)</a:t>
            </a:r>
          </a:p>
          <a:p>
            <a:pPr algn="just" eaLnBrk="1" hangingPunct="1"/>
            <a:r>
              <a:rPr lang="ru-RU" smtClean="0">
                <a:solidFill>
                  <a:schemeClr val="tx1"/>
                </a:solidFill>
              </a:rPr>
              <a:t>     Подберезовик — ближайший родственник белого гриба — широко распространен по всей территории нашей страны. Подберезовик растет с начала лета до поздней осени в светлых лиственных, главным образом березовых, и смешанных лесах одиночно и группами. Очень часто растет по краям лесных дорог.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7433" r="18903" b="26295"/>
          <a:stretch>
            <a:fillRect/>
          </a:stretch>
        </p:blipFill>
        <p:spPr bwMode="auto">
          <a:xfrm>
            <a:off x="3059113" y="620713"/>
            <a:ext cx="57086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916238" y="5445125"/>
            <a:ext cx="5867400" cy="7207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Морщинистые, как старички,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В лесу весною родились … 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Сморчок</a:t>
            </a:r>
          </a:p>
          <a:p>
            <a:pPr algn="just" eaLnBrk="1" fontAlgn="auto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     Первые весенние грибы — сморчки — появляются в апреле,  когда полностью освободится от снега лиственный лес, развернутся завитки листьев папоротника. Вот тогда на солнечных полянах, на склонах оврагов, в зарослях ивняка, часто в садах и даже парках показываются из зелени округлые или островерхие светло-коричневые колпачки на сравнительно высоких белых восковидных ножках.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0238"/>
            <a:ext cx="52562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987675" y="5013325"/>
            <a:ext cx="5867400" cy="12954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Рыженький Ванек,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Крепкий паренек,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Спрятался за пень,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А шапка набекрень.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1900" b="1" smtClean="0">
                <a:solidFill>
                  <a:schemeClr val="tx1"/>
                </a:solidFill>
              </a:rPr>
              <a:t>Рыжик</a:t>
            </a:r>
          </a:p>
          <a:p>
            <a:pPr algn="just" eaLnBrk="1" hangingPunct="1"/>
            <a:r>
              <a:rPr lang="ru-RU" smtClean="0">
                <a:solidFill>
                  <a:schemeClr val="tx1"/>
                </a:solidFill>
              </a:rPr>
              <a:t>     Такое название  гриб получил из-за окраски шляпки, которая имеет рыжевато-красный цвет. В народе этот гриб еще называют еловик или рядка. Растут рыжики преимущественно в еловых лесах с июля до октября. Гриб широко распространен в Российской Федерации. Встречается большей частью в молодых насаждениях сосны и лиственницы, а также в изреженных сосновых борах.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5834062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987675" y="4868863"/>
            <a:ext cx="5867400" cy="14398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Возле леса на опушке,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Украшая тёмный бор,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Вырос пёстрый, как Петрушка,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Ядовитый ….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981075"/>
            <a:ext cx="2654300" cy="5257800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 Мухомор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Гриб распространен </a:t>
            </a:r>
            <a:r>
              <a:rPr lang="ru-RU" sz="1700" dirty="0" smtClean="0">
                <a:solidFill>
                  <a:schemeClr val="tx1"/>
                </a:solidFill>
              </a:rPr>
              <a:t>повсеместно. Яркая расцветка хорошо охраняет гриб от посягательств, в лучших традициях сигнализации в природе гриб, словно говорит: «Смотри, я ядовитый», поэтому спутать его с другими проблематично, из всех ядовитых собратьев мухомор красный можно считать самым честным.  Наткнутся на красные мухоморы можно в хвойных, смешанных и березовых лесах.</a:t>
            </a:r>
            <a:r>
              <a:rPr lang="ru-RU" sz="1800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Хотя он и ядовит для человека, но в качестве лекарства употребляется многими животными. Например, лосями.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8013"/>
            <a:ext cx="568166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987675" y="5229225"/>
            <a:ext cx="5867400" cy="10795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Бледная шляпка, юбочка на ножке,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Смотрит свысока – ручки в бока.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Красива и важна – да никому не нужна.</a:t>
            </a:r>
            <a:endParaRPr lang="ru-RU" sz="20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1900" b="1" smtClean="0">
                <a:solidFill>
                  <a:schemeClr val="tx1"/>
                </a:solidFill>
              </a:rPr>
              <a:t> Бледная поганка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1"/>
                </a:solidFill>
              </a:rPr>
              <a:t>     Растет местами обильно, но чаще встречаются одиночные грибы, особенно в средней полосе, почти по всей лесостепной зоне. Растет в дубравах или других лиственных лесах, часто на опушках, просеках, с июня по октябрь. Гриб смертельно ядовитый. Ядовиты все части, даже споры.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chemeClr val="tx1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0713"/>
            <a:ext cx="54721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Заключение и выводы.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своем исследовании я рассмотрел следующие грибы: Белый гриб, Масленок, Опенок, Груздь, Рыжик, Подберезовик, Подосиновик, Сыроежка, Лисичка, Волнушка, Ложный опенок, Бледная поганка, Мухомор, Трутовик.  Узнал какие из них съедобные, а какие ядовитые.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Актуальность темы.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3489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300" smtClean="0"/>
              <a:t>Однажды гуляя по лесу  мы вышли на грибную полянку. Там было много разных грибов, но собрали мы не все. Я спросил у папы: «Почему мы оставили такие красивые красные грибочки с белыми пятнышками?» И папа мне сказал, что их не едят, они ядовитые. Мне  стало  очень интересно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300" smtClean="0"/>
              <a:t> и захотелось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300" smtClean="0"/>
              <a:t> побольше узнать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300" smtClean="0"/>
              <a:t>о  грибах.</a:t>
            </a:r>
          </a:p>
        </p:txBody>
      </p:sp>
      <p:pic>
        <p:nvPicPr>
          <p:cNvPr id="13316" name="Picture 4" descr="P1050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55673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маг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85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429250" y="4929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3" name="Овал 2"/>
          <p:cNvSpPr/>
          <p:nvPr/>
        </p:nvSpPr>
        <p:spPr>
          <a:xfrm>
            <a:off x="5429250" y="40719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29250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" name="Овал 4"/>
          <p:cNvSpPr/>
          <p:nvPr/>
        </p:nvSpPr>
        <p:spPr>
          <a:xfrm>
            <a:off x="5429250" y="19288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Овал 5"/>
          <p:cNvSpPr/>
          <p:nvPr/>
        </p:nvSpPr>
        <p:spPr>
          <a:xfrm>
            <a:off x="5429250" y="2357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29250" y="1500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29250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0" y="32146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0" name="Овал 9"/>
          <p:cNvSpPr/>
          <p:nvPr/>
        </p:nvSpPr>
        <p:spPr>
          <a:xfrm>
            <a:off x="5429250" y="53578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29250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29250" y="45005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15125" y="1500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86500" y="1500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Овал 14"/>
          <p:cNvSpPr/>
          <p:nvPr/>
        </p:nvSpPr>
        <p:spPr>
          <a:xfrm>
            <a:off x="5857875" y="1500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00625" y="150018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6715125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86500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5857875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4143375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72000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22" name="Овал 21"/>
          <p:cNvSpPr/>
          <p:nvPr/>
        </p:nvSpPr>
        <p:spPr>
          <a:xfrm>
            <a:off x="5000625" y="278606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715125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6286500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57875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6" name="Овал 25"/>
          <p:cNvSpPr/>
          <p:nvPr/>
        </p:nvSpPr>
        <p:spPr>
          <a:xfrm>
            <a:off x="5857875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4143375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28" name="Овал 27"/>
          <p:cNvSpPr/>
          <p:nvPr/>
        </p:nvSpPr>
        <p:spPr>
          <a:xfrm>
            <a:off x="4572000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5000625" y="3643313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14750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143375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32" name="Овал 31"/>
          <p:cNvSpPr/>
          <p:nvPr/>
        </p:nvSpPr>
        <p:spPr>
          <a:xfrm>
            <a:off x="4572000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3" name="Овал 32"/>
          <p:cNvSpPr/>
          <p:nvPr/>
        </p:nvSpPr>
        <p:spPr>
          <a:xfrm>
            <a:off x="5000625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57500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6" name="Овал 35"/>
          <p:cNvSpPr/>
          <p:nvPr/>
        </p:nvSpPr>
        <p:spPr>
          <a:xfrm>
            <a:off x="3286125" y="5786438"/>
            <a:ext cx="428625" cy="428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подоси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5413"/>
            <a:ext cx="10001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ая выноска 42"/>
          <p:cNvSpPr/>
          <p:nvPr/>
        </p:nvSpPr>
        <p:spPr>
          <a:xfrm>
            <a:off x="285750" y="285750"/>
            <a:ext cx="3214688" cy="1785938"/>
          </a:xfrm>
          <a:prstGeom prst="wedgeRectCallout">
            <a:avLst>
              <a:gd name="adj1" fmla="val -20833"/>
              <a:gd name="adj2" fmla="val 900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Что за ребятки на пеньках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Столпились тесной кучкой?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держат зонтики в руках,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Застигнутые тучкой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4714875" y="1500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357188" y="357188"/>
            <a:ext cx="3143250" cy="1714500"/>
          </a:xfrm>
          <a:prstGeom prst="wedgeRectCallout">
            <a:avLst>
              <a:gd name="adj1" fmla="val -22480"/>
              <a:gd name="adj2" fmla="val 81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Мальчик с пальчик,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Шапка красная.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5500688" y="1143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857625" y="27860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857625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2571750" y="5857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357188" y="357188"/>
            <a:ext cx="3071812" cy="1898650"/>
          </a:xfrm>
          <a:prstGeom prst="wedgeRectCallout">
            <a:avLst>
              <a:gd name="adj1" fmla="val -20271"/>
              <a:gd name="adj2" fmla="val 71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 вот кто-то важный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беленькой ножке.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Он с красной шляпкой,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шляпке горошки.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50" y="357188"/>
            <a:ext cx="3214688" cy="1857375"/>
          </a:xfrm>
          <a:prstGeom prst="wedgeRectCallout">
            <a:avLst>
              <a:gd name="adj1" fmla="val -20833"/>
              <a:gd name="adj2" fmla="val 727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Под листами на поляне В прятки девочки играли. Притаились три сестрички, Светло-желтые ...</a:t>
            </a: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285750" y="357188"/>
            <a:ext cx="3143250" cy="1785937"/>
          </a:xfrm>
          <a:prstGeom prst="wedgeRectCallout">
            <a:avLst>
              <a:gd name="adj1" fmla="val -19735"/>
              <a:gd name="adj2" fmla="val 78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Вдоль лесных дорожек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Много белых ножек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шляпках разноцветных, Издали приметных.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Собирай, не мешкай!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Это ...</a:t>
            </a:r>
          </a:p>
        </p:txBody>
      </p:sp>
      <p:pic>
        <p:nvPicPr>
          <p:cNvPr id="37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08213"/>
            <a:ext cx="7921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357813"/>
            <a:ext cx="13906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879475"/>
            <a:ext cx="10810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106738"/>
            <a:ext cx="12334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4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4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24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showWhenStopped="0"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43" grpId="0" animBg="1"/>
      <p:bldP spid="43" grpId="1" animBg="1"/>
      <p:bldP spid="45" grpId="0"/>
      <p:bldP spid="46" grpId="0" animBg="1"/>
      <p:bldP spid="46" grpId="1" animBg="1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и задачи проекта: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Цель моей работы: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Изучить съедобные и ядовитые грибы.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Задачи :</a:t>
            </a:r>
          </a:p>
          <a:p>
            <a:pPr eaLnBrk="1" hangingPunct="1"/>
            <a:r>
              <a:rPr lang="ru-RU" smtClean="0"/>
              <a:t>Проанализировать данные в энциклопедической литературе по теме исследования;</a:t>
            </a:r>
          </a:p>
          <a:p>
            <a:pPr eaLnBrk="1" hangingPunct="1"/>
            <a:r>
              <a:rPr lang="ru-RU" smtClean="0"/>
              <a:t>Описать съедобные и несъедобные грибы;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Мир грибов очень разнообразен. В природе их насчитывается около 100 тыс. видов. Грибы растут везде: и на продуктах питания- плесневый гриб,  на древесине грибы-разрушители древесины, в лесу съедобные и ядовитые грибы, на растениях грибы-паразиты.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75656" y="1484784"/>
          <a:ext cx="626469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301625" y="228600"/>
            <a:ext cx="8534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3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какие группы можно разбить грибы?</a:t>
            </a:r>
            <a:endParaRPr lang="ru-RU" sz="3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4546"/>
          <a:stretch>
            <a:fillRect/>
          </a:stretch>
        </p:blipFill>
        <p:spPr bwMode="auto">
          <a:xfrm>
            <a:off x="250825" y="2708275"/>
            <a:ext cx="17827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b="-11"/>
          <a:stretch>
            <a:fillRect/>
          </a:stretch>
        </p:blipFill>
        <p:spPr bwMode="auto">
          <a:xfrm>
            <a:off x="2339975" y="4076700"/>
            <a:ext cx="17859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:\НЕСЪЕДОБНЫЕ ГРИБЫ\blednay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15573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НЕСЪЕДОБНЫЕ ГРИБЫ\muxomor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49725"/>
            <a:ext cx="1419225" cy="1295400"/>
          </a:xfrm>
        </p:spPr>
      </p:pic>
      <p:pic>
        <p:nvPicPr>
          <p:cNvPr id="18" name="Picture 2" descr="F:\НЕСЪЕДОБНЫЕ ГРИБЫ\sopeno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941888"/>
            <a:ext cx="1457325" cy="1403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                 Этот гриб живет под елью,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 Под ее огромной тенью.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 Мудрый бородач-старик,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 Житель бора - ...</a:t>
            </a:r>
          </a:p>
        </p:txBody>
      </p:sp>
      <p:pic>
        <p:nvPicPr>
          <p:cNvPr id="17411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3203575" y="2565400"/>
            <a:ext cx="3373438" cy="245268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388" y="765175"/>
            <a:ext cx="2736850" cy="54832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b="1" smtClean="0">
                <a:solidFill>
                  <a:schemeClr val="tx1"/>
                </a:solidFill>
              </a:rPr>
              <a:t>Белый гриб (боровик). </a:t>
            </a:r>
          </a:p>
          <a:p>
            <a:pPr algn="just" eaLnBrk="1" hangingPunct="1"/>
            <a:r>
              <a:rPr lang="ru-RU" sz="1700" smtClean="0">
                <a:solidFill>
                  <a:schemeClr val="tx1"/>
                </a:solidFill>
              </a:rPr>
              <a:t>     Это лучший гриб наших лесов, самый питательный и ценный. Белый гриб растет во всех наших лесах — в сосновых борах, в редком молодом ельнике, дубовом молодняке, в сухих березовых рощах, на лесных опушках, по обочинам лесных дорог и тропинок. Прячется в невысокой траве, под листьями, под елочками, в зеленом мху или в опавшей хвое.</a:t>
            </a:r>
          </a:p>
        </p:txBody>
      </p:sp>
      <p:pic>
        <p:nvPicPr>
          <p:cNvPr id="17413" name="Picture 8" descr="P10508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20895" b="12456"/>
          <a:stretch>
            <a:fillRect/>
          </a:stretch>
        </p:blipFill>
        <p:spPr bwMode="auto">
          <a:xfrm>
            <a:off x="5651500" y="476250"/>
            <a:ext cx="27368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                На пеньке сидят братишки.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Все - в веснушках шалунишки.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Эти дружные ребята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Называются ...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90600"/>
            <a:ext cx="2495550" cy="52578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</a:rPr>
              <a:t>Опёнок осенний</a:t>
            </a:r>
          </a:p>
          <a:p>
            <a:pPr algn="just" eaLnBrk="1" hangingPunct="1"/>
            <a:r>
              <a:rPr lang="ru-RU" sz="1700" smtClean="0">
                <a:solidFill>
                  <a:schemeClr val="tx1"/>
                </a:solidFill>
              </a:rPr>
              <a:t>     Иначе его еще называют настоящим опёнком или осенником. Опёнок осенний можно встретить везде в лесной зоне и даже в садах. Растет он на пнях, корнях деревьев, часто в буреломе, просто на земле, на живых деревьях (березе, ели) большими колониями</a:t>
            </a:r>
          </a:p>
        </p:txBody>
      </p:sp>
      <p:pic>
        <p:nvPicPr>
          <p:cNvPr id="18436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45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Гордый стройный пан, 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Владыка всем грибам,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Ему не знакома грусть, 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Его назвали ... </a:t>
            </a:r>
            <a:endParaRPr lang="ru-RU" sz="2000" smtClean="0"/>
          </a:p>
        </p:txBody>
      </p:sp>
      <p:pic>
        <p:nvPicPr>
          <p:cNvPr id="19459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3589"/>
          <a:stretch>
            <a:fillRect/>
          </a:stretch>
        </p:blipFill>
        <p:spPr>
          <a:xfrm>
            <a:off x="2987675" y="620713"/>
            <a:ext cx="5880100" cy="42560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582863" cy="52578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</a:rPr>
              <a:t>Груздь</a:t>
            </a:r>
          </a:p>
          <a:p>
            <a:pPr algn="just" eaLnBrk="1" hangingPunct="1"/>
            <a:r>
              <a:rPr lang="ru-RU" sz="1700" smtClean="0">
                <a:solidFill>
                  <a:schemeClr val="tx1"/>
                </a:solidFill>
              </a:rPr>
              <a:t>     Этот гриб в огромных количествах произрастает в лист-венных и смешанных лесах средней полосы нашей страны. . Растет груздь настоящий в березовых и смешан-ных с березой лесах обычно довольно значительными груп-пами — «стаями», поднимая шляпками поверхностный слой лесной подстилки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Наши шляпки, как колечки,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Как колечки волн на речке.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Сыроежек мы подружки,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Нас зовут грибы...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81075"/>
            <a:ext cx="2509838" cy="5257800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Волнушки</a:t>
            </a:r>
          </a:p>
          <a:p>
            <a:pPr algn="just" eaLnBrk="1" fontAlgn="auto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Волнушка широко распространенный гриб. Встречается их два вида: волнушка розовая и волнушка белая. Грибы всегда чистые, редко поражающиеся «червями», мохнатые по краям шляпки волнушки. Растет она в самых разных лесах, но, как правило, в присутствии берез. И во влажных, тенистых </a:t>
            </a:r>
            <a:r>
              <a:rPr lang="ru-RU" sz="2000" dirty="0" err="1" smtClean="0">
                <a:solidFill>
                  <a:schemeClr val="tx1"/>
                </a:solidFill>
              </a:rPr>
              <a:t>низинках</a:t>
            </a:r>
            <a:r>
              <a:rPr lang="ru-RU" sz="2000" dirty="0" smtClean="0">
                <a:solidFill>
                  <a:schemeClr val="tx1"/>
                </a:solidFill>
              </a:rPr>
              <a:t> – вдоль небольших лесных озер, ручьев и мелких речушек. Но где-то рядом, неподалеку могут быть и хвойные застарелые леса или молодые лесопосадки…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0"/>
          <a:stretch>
            <a:fillRect/>
          </a:stretch>
        </p:blipFill>
        <p:spPr bwMode="auto">
          <a:xfrm>
            <a:off x="2987675" y="620713"/>
            <a:ext cx="59007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467</TotalTime>
  <Words>1184</Words>
  <Application>Microsoft Office PowerPoint</Application>
  <PresentationFormat>Экран (4:3)</PresentationFormat>
  <Paragraphs>126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Georgia</vt:lpstr>
      <vt:lpstr>Arial</vt:lpstr>
      <vt:lpstr>Wingdings 2</vt:lpstr>
      <vt:lpstr>Wingdings</vt:lpstr>
      <vt:lpstr>Calibri</vt:lpstr>
      <vt:lpstr>ＭＳ Ｐ明朝</vt:lpstr>
      <vt:lpstr>Cambria</vt:lpstr>
      <vt:lpstr>Times New Roman</vt:lpstr>
      <vt:lpstr>Официальная</vt:lpstr>
      <vt:lpstr>Гриб-чудо природы.</vt:lpstr>
      <vt:lpstr>Актуальность темы.</vt:lpstr>
      <vt:lpstr>Цель и задачи проекта:</vt:lpstr>
      <vt:lpstr>Презентация PowerPoint</vt:lpstr>
      <vt:lpstr>Презентация PowerPoint</vt:lpstr>
      <vt:lpstr>                 Этот гриб живет под елью,                   Под ее огромной тенью.                   Мудрый бородач-старик,                   Житель бора - ...</vt:lpstr>
      <vt:lpstr>                На пеньке сидят братишки.                 Все - в веснушках шалунишки.                 Эти дружные ребята                 Называются ...</vt:lpstr>
      <vt:lpstr>                    Гордый стройный пан,                       Владыка всем грибам,                      Ему не знакома грусть,                      Его назвали ... </vt:lpstr>
      <vt:lpstr>                  Наши шляпки, как колечки,                   Как колечки волн на речке.                   Сыроежек мы подружки,                   Нас зовут грибы... </vt:lpstr>
      <vt:lpstr>                 Ходят в рыженьких беретах —                   Осень в лес приносят летом.                   Очень дружные сестрички,                   Называются...</vt:lpstr>
      <vt:lpstr>              Шустрые ребятки натянули шляпки,                Шляпки на подкладке,               Скользкие да гладкие. </vt:lpstr>
      <vt:lpstr>                      Я в красной шапочке расту                        Среди корней осиновых,                        Меня узнаешь за версту,                        Зовусь я ...</vt:lpstr>
      <vt:lpstr>                    Вдоль лесных дорожек                     Много белых ножек                     В шляпках разноцветных,                     Издали приметных.                     Собирай, не мешкай!                     Это …. </vt:lpstr>
      <vt:lpstr>                   Не спорю — не белый,                     Я, братцы, попроще.                     Расту я обычно                     В берёзовой роще. </vt:lpstr>
      <vt:lpstr>                     Морщинистые, как старички,                       В лесу весною родились … </vt:lpstr>
      <vt:lpstr>                         Рыженький Ванек,                          Крепкий паренек,                          Спрятался за пень,                          А шапка набекрень.</vt:lpstr>
      <vt:lpstr>                       Возле леса на опушке,                        Украшая тёмный бор,                        Вырос пёстрый, как Петрушка,                        Ядовитый …. </vt:lpstr>
      <vt:lpstr>          Бледная шляпка, юбочка на ножке,           Смотрит свысока – ручки в бока.           Красива и важна – да никому не нужна.</vt:lpstr>
      <vt:lpstr>Заключение и выводы.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ADMIN</dc:creator>
  <cp:lastModifiedBy>ADMIN</cp:lastModifiedBy>
  <cp:revision>67</cp:revision>
  <dcterms:modified xsi:type="dcterms:W3CDTF">2013-11-19T11:09:21Z</dcterms:modified>
</cp:coreProperties>
</file>